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75" r:id="rId6"/>
    <p:sldId id="258" r:id="rId7"/>
    <p:sldId id="267" r:id="rId8"/>
    <p:sldId id="262" r:id="rId9"/>
    <p:sldId id="269" r:id="rId10"/>
    <p:sldId id="271" r:id="rId11"/>
    <p:sldId id="277" r:id="rId12"/>
    <p:sldId id="263" r:id="rId13"/>
    <p:sldId id="264" r:id="rId14"/>
    <p:sldId id="265" r:id="rId15"/>
    <p:sldId id="272" r:id="rId16"/>
    <p:sldId id="273" r:id="rId17"/>
    <p:sldId id="274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 autoAdjust="0"/>
    <p:restoredTop sz="94660"/>
  </p:normalViewPr>
  <p:slideViewPr>
    <p:cSldViewPr>
      <p:cViewPr>
        <p:scale>
          <a:sx n="71" d="100"/>
          <a:sy n="71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5BFAA9-19FA-456B-BCBF-247B4909501C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816418-1F46-4325-8749-FDBB9163F6F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hyperlink" Target="../../../../../Local%20Settings/City%20of%20Baltimore/EpoxyFlex%20-%20Energy%20Savings_0001.wm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AFETIGHT-Concrete_Application-v0.6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SAFETIGHT-Casino_Magic_Case_Study-v0.6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3238" y="1295400"/>
            <a:ext cx="27432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Presents: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9" name="Picture 16" descr="http://matchbin-assets.s3.amazonaws.com/public/sites/529/assets/31S1_OP_Radback_Hea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1"/>
            <a:ext cx="173703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www.serv-alliance.com/images/ASTM%20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373188"/>
            <a:ext cx="1676400" cy="1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http://www.flynnconstruction.com/images/logo_lee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550" y="5373188"/>
            <a:ext cx="12585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http://blog.handcraftedhomes-inc.com/files/2011/02/energy_star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57400"/>
            <a:ext cx="1146572" cy="104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http://reroofcolorado.com/wp-content/uploads/CRRC_logo_article_tcm38-213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550" y="2057400"/>
            <a:ext cx="1357450" cy="12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91" y="228600"/>
            <a:ext cx="5105400" cy="1477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334001"/>
            <a:ext cx="1169581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Mall Fountain in Texas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0268" y="1265336"/>
            <a:ext cx="2971800" cy="3429000"/>
          </a:xfrm>
        </p:spPr>
        <p:txBody>
          <a:bodyPr>
            <a:noAutofit/>
          </a:bodyPr>
          <a:lstStyle/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prominent fountain at pedestrian shopping center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Helped stop leaks in fountain</a:t>
            </a:r>
          </a:p>
          <a:p>
            <a:pPr algn="l">
              <a:buClrTx/>
              <a:buSzPct val="106000"/>
              <a:defRPr/>
            </a:pPr>
            <a:endParaRPr lang="en-US" sz="2000" dirty="0" smtClean="0"/>
          </a:p>
          <a:p>
            <a:pPr algn="l">
              <a:buClrTx/>
              <a:buSzPct val="106000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algn="l">
              <a:buClrTx/>
              <a:buSzPct val="116000"/>
              <a:buFont typeface="Wingdings" pitchFamily="2" charset="2"/>
              <a:buChar char="q"/>
            </a:pPr>
            <a:endParaRPr lang="en-US" sz="19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4876800" cy="2759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267200"/>
            <a:ext cx="4876800" cy="2348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3" y="4267199"/>
            <a:ext cx="3161037" cy="234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HVAC Protection 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0268" y="1265336"/>
            <a:ext cx="2971800" cy="3429000"/>
          </a:xfrm>
        </p:spPr>
        <p:txBody>
          <a:bodyPr>
            <a:noAutofit/>
          </a:bodyPr>
          <a:lstStyle/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HVAC  duct work from: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Heat, Water, UV deterioration and Leaks. </a:t>
            </a:r>
          </a:p>
          <a:p>
            <a:pPr algn="l">
              <a:buClrTx/>
              <a:buSzPct val="106000"/>
              <a:defRPr/>
            </a:pPr>
            <a:endParaRPr lang="en-US" sz="2000" dirty="0" smtClean="0"/>
          </a:p>
          <a:p>
            <a:pPr algn="l">
              <a:buClrTx/>
              <a:buSzPct val="106000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algn="l">
              <a:buClrTx/>
              <a:buSzPct val="116000"/>
              <a:buFont typeface="Wingdings" pitchFamily="2" charset="2"/>
              <a:buChar char="q"/>
            </a:pPr>
            <a:endParaRPr lang="en-US" sz="19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4958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1331"/>
            <a:ext cx="2971800" cy="1914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44958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5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369547"/>
            <a:ext cx="3962400" cy="200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Application Process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609600" y="1295400"/>
            <a:ext cx="9753600" cy="2590800"/>
          </a:xfrm>
        </p:spPr>
        <p:txBody>
          <a:bodyPr>
            <a:noAutofit/>
          </a:bodyPr>
          <a:lstStyle/>
          <a:p>
            <a:pPr marL="850900" lvl="1" algn="l"/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application is a simple install compared to any other similar product on the market.  The material comes in a liquid form and can be rolled or sprayed onto the surface.  If it is going to be applied to a roof, or to act as the top of a roof instead of using a product such as EPDM, you would utilize WeaveFlex on seams and protrusions for added strength and then apply the appropriate  amount of the EpoxyFlex coating to achieve the thickness desired.</a:t>
            </a:r>
          </a:p>
          <a:p>
            <a:pPr algn="l">
              <a:buClrTx/>
              <a:buSzPct val="116000"/>
              <a:buFont typeface="Wingdings" pitchFamily="2" charset="2"/>
              <a:buChar char="q"/>
            </a:pPr>
            <a:endParaRPr lang="en-US" sz="1900" dirty="0" smtClean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81400"/>
            <a:ext cx="31242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56100"/>
            <a:ext cx="3124200" cy="20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latin typeface="Cooper Black" pitchFamily="18" charset="0"/>
              </a:rPr>
              <a:t>Advantages of EpoxyFlex</a:t>
            </a:r>
            <a:endParaRPr lang="en-US" sz="50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854696" cy="5181600"/>
          </a:xfrm>
        </p:spPr>
        <p:txBody>
          <a:bodyPr>
            <a:noAutofit/>
          </a:bodyPr>
          <a:lstStyle/>
          <a:p>
            <a:pPr algn="l">
              <a:buClrTx/>
              <a:buSzPct val="116000"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advantages of EpoxyFlex are incredible.  Below we have created a list including but not limited to:</a:t>
            </a:r>
          </a:p>
          <a:p>
            <a:pPr algn="l">
              <a:buClrTx/>
              <a:buSzPct val="116000"/>
            </a:pPr>
            <a:endPara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Resisting Heat of Up to 400 Degrees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Resisting Cold of -65 degrees 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Saves up to 30% on Energy Bill</a:t>
            </a:r>
            <a:endPara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 and expands with temperature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 Reflectivity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 Insulation &amp; Energy Savings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cracks, chips, or peels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Withstands severe hail, fire and flooding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to Ponding Water 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Unaffected by Grease, Animal Fats, Oils and Acids</a:t>
            </a:r>
          </a:p>
          <a:p>
            <a:pPr marL="0" marR="45720" lvl="1" algn="l">
              <a:buClrTx/>
              <a:buSzPct val="116000"/>
              <a:buFont typeface="Wingdings" pitchFamily="2" charset="2"/>
              <a:buChar char="q"/>
            </a:pPr>
            <a:endParaRPr lang="en-US" sz="2000" dirty="0" smtClean="0"/>
          </a:p>
          <a:p>
            <a:pPr marL="0" marR="45720" lvl="1" algn="l">
              <a:buClrTx/>
              <a:buSzPct val="116000"/>
              <a:buFont typeface="Wingdings" pitchFamily="2" charset="2"/>
              <a:buChar char="q"/>
            </a:pPr>
            <a:endParaRPr lang="en-US" sz="2000" dirty="0" smtClean="0"/>
          </a:p>
          <a:p>
            <a:pPr marL="0" marR="45720" lvl="1" algn="l">
              <a:buClrTx/>
              <a:buSzPct val="116000"/>
              <a:buFont typeface="Wingdings" pitchFamily="2" charset="2"/>
              <a:buChar char="q"/>
            </a:pPr>
            <a:endParaRPr lang="en-US" sz="2000" dirty="0" smtClean="0"/>
          </a:p>
          <a:p>
            <a:pPr marL="0" marR="45720" lvl="1" algn="l">
              <a:buClrTx/>
              <a:buSzPct val="116000"/>
              <a:buFont typeface="Wingdings" pitchFamily="2" charset="2"/>
              <a:buChar char="q"/>
            </a:pPr>
            <a:endParaRPr lang="en-US" sz="2000" dirty="0" smtClean="0"/>
          </a:p>
          <a:p>
            <a:pPr algn="l">
              <a:buClrTx/>
              <a:buSzPct val="116000"/>
            </a:pPr>
            <a:endParaRPr lang="en-US" sz="1900" dirty="0" smtClean="0"/>
          </a:p>
          <a:p>
            <a:pPr algn="l">
              <a:buClrTx/>
              <a:buSzPct val="116000"/>
              <a:buFont typeface="Wingdings" pitchFamily="2" charset="2"/>
              <a:buChar char="q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SzPct val="46000"/>
            </a:pPr>
            <a:endParaRPr lang="en-US" sz="1900" dirty="0" smtClean="0"/>
          </a:p>
          <a:p>
            <a:pPr algn="l">
              <a:buClrTx/>
              <a:buSzPct val="116000"/>
              <a:buFont typeface="Wingdings" pitchFamily="2" charset="2"/>
              <a:buChar char="q"/>
            </a:pPr>
            <a:endParaRPr lang="en-US" sz="19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Warranty Features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854696" cy="3581400"/>
          </a:xfrm>
        </p:spPr>
        <p:txBody>
          <a:bodyPr>
            <a:noAutofit/>
          </a:bodyPr>
          <a:lstStyle/>
          <a:p>
            <a:pPr marL="0" marR="45720" lvl="1" algn="l">
              <a:buClrTx/>
              <a:buSzPct val="116000"/>
              <a:buFont typeface="Wingdings" pitchFamily="2" charset="2"/>
              <a:buChar char="q"/>
            </a:pPr>
            <a:endParaRPr lang="en-US" sz="2000" dirty="0" smtClean="0"/>
          </a:p>
          <a:p>
            <a:pPr marL="0" marR="45720" lvl="1" algn="l">
              <a:buClrTx/>
              <a:buSzPct val="116000"/>
              <a:buFont typeface="Wingdings" pitchFamily="2" charset="2"/>
              <a:buChar char="q"/>
            </a:pPr>
            <a:endParaRPr lang="en-US" sz="2000" dirty="0" smtClean="0"/>
          </a:p>
          <a:p>
            <a:pPr marL="0" marR="45720" lvl="1" algn="l">
              <a:buClrTx/>
              <a:buSzPct val="116000"/>
              <a:buFont typeface="Wingdings" pitchFamily="2" charset="2"/>
              <a:buChar char="q"/>
            </a:pPr>
            <a:endParaRPr lang="en-US" sz="2000" dirty="0" smtClean="0"/>
          </a:p>
          <a:p>
            <a:pPr marL="0" marR="45720" lvl="1" algn="l">
              <a:buClrTx/>
              <a:buSzPct val="116000"/>
              <a:buFont typeface="Wingdings" pitchFamily="2" charset="2"/>
              <a:buChar char="q"/>
            </a:pPr>
            <a:endParaRPr lang="en-US" sz="2000" dirty="0" smtClean="0"/>
          </a:p>
          <a:p>
            <a:pPr algn="l">
              <a:buClrTx/>
              <a:buSzPct val="116000"/>
            </a:pPr>
            <a:endParaRPr lang="en-US" sz="1900" dirty="0" smtClean="0"/>
          </a:p>
          <a:p>
            <a:pPr algn="l">
              <a:buClrTx/>
              <a:buSzPct val="116000"/>
              <a:buFont typeface="Wingdings" pitchFamily="2" charset="2"/>
              <a:buChar char="q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SzPct val="46000"/>
            </a:pPr>
            <a:endParaRPr lang="en-US" sz="1900" dirty="0" smtClean="0"/>
          </a:p>
          <a:p>
            <a:pPr algn="l">
              <a:buClrTx/>
              <a:buSzPct val="116000"/>
              <a:buFont typeface="Wingdings" pitchFamily="2" charset="2"/>
              <a:buChar char="q"/>
            </a:pPr>
            <a:endParaRPr lang="en-US" sz="1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599"/>
            <a:ext cx="9144000" cy="388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Warranty Terms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419100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80000"/>
              </a:lnSpc>
              <a:buClrTx/>
              <a:buSzPct val="106000"/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Life-Time Manufacturer's Material Warranty</a:t>
            </a:r>
          </a:p>
          <a:p>
            <a:pPr marL="342900" indent="-342900" algn="l">
              <a:lnSpc>
                <a:spcPct val="80000"/>
              </a:lnSpc>
              <a:buClrTx/>
              <a:buSzPct val="106000"/>
              <a:buFont typeface="Arial" pitchFamily="34" charset="0"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lnSpc>
                <a:spcPct val="80000"/>
              </a:lnSpc>
              <a:buClrTx/>
              <a:buSzPct val="106000"/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Warranties Available:</a:t>
            </a:r>
          </a:p>
          <a:p>
            <a:pPr marL="1257300" lvl="2" indent="-342900" algn="l">
              <a:lnSpc>
                <a:spcPct val="80000"/>
              </a:lnSpc>
              <a:buClrTx/>
              <a:buSzPct val="106000"/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10-Year NON PRORATED</a:t>
            </a:r>
          </a:p>
          <a:p>
            <a:pPr marL="1257300" lvl="2" indent="-342900" algn="l">
              <a:lnSpc>
                <a:spcPct val="80000"/>
              </a:lnSpc>
              <a:buClrTx/>
              <a:buSzPct val="106000"/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15-Year Extended NON PRORATED</a:t>
            </a:r>
          </a:p>
          <a:p>
            <a:pPr marL="1638300" lvl="2" indent="-342900" algn="l">
              <a:lnSpc>
                <a:spcPct val="80000"/>
              </a:lnSpc>
              <a:buClrTx/>
              <a:buSzPct val="106000"/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Touch-Up Every 10 Years to Extend!</a:t>
            </a:r>
          </a:p>
          <a:p>
            <a:pPr marL="1638300" lvl="2" indent="-342900" algn="l">
              <a:lnSpc>
                <a:spcPct val="80000"/>
              </a:lnSpc>
              <a:buClrTx/>
              <a:buSzPct val="106000"/>
              <a:buFont typeface="Arial" pitchFamily="34" charset="0"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lnSpc>
                <a:spcPct val="80000"/>
              </a:lnSpc>
              <a:buClrTx/>
              <a:buSzPct val="106000"/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EpoxyFlex has been lab tested to last 50 years, however since most underlayments haven’t, we offer the above non-prorated warranties.</a:t>
            </a:r>
          </a:p>
          <a:p>
            <a:pPr marL="0" marR="45720" lvl="1" algn="l">
              <a:buClrTx/>
              <a:buSzPct val="106000"/>
              <a:buFont typeface="Wingdings" pitchFamily="2" charset="2"/>
              <a:buChar char="q"/>
            </a:pPr>
            <a:endParaRPr lang="en-US" sz="2000" dirty="0" smtClean="0"/>
          </a:p>
          <a:p>
            <a:pPr algn="l">
              <a:buClrTx/>
              <a:buSzPct val="106000"/>
              <a:buFont typeface="Wingdings" pitchFamily="2" charset="2"/>
              <a:buChar char="q"/>
            </a:pPr>
            <a:endParaRPr lang="en-US" sz="2000" dirty="0" smtClean="0"/>
          </a:p>
          <a:p>
            <a:pPr algn="l">
              <a:buClrTx/>
              <a:buSzPct val="116000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SzPct val="46000"/>
            </a:pPr>
            <a:endParaRPr lang="en-US" sz="1900" dirty="0" smtClean="0"/>
          </a:p>
          <a:p>
            <a:pPr algn="l">
              <a:buClrTx/>
              <a:buSzPct val="116000"/>
              <a:buFont typeface="Wingdings" pitchFamily="2" charset="2"/>
              <a:buChar char="q"/>
            </a:pPr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Adhesion &amp; Chemical/  Electrical Resistance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7854696" cy="3657600"/>
          </a:xfrm>
        </p:spPr>
        <p:txBody>
          <a:bodyPr>
            <a:noAutofit/>
          </a:bodyPr>
          <a:lstStyle/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400" b="1" dirty="0" smtClean="0"/>
              <a:t>Adhesion - 331.psi.  No loss of Adhesion with Bending (ATSM D-4145-83) - Meets or Exceeds Miami-Dade County Standards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400" b="1" dirty="0" smtClean="0"/>
              <a:t>Chemical Resistance - No effect, including Salt Water.  24 hrs. in 30% HCl and 18 hrs. 30% H2SO4 </a:t>
            </a:r>
            <a:r>
              <a:rPr lang="en-US" sz="2400" b="1" dirty="0"/>
              <a:t>with No effect. (</a:t>
            </a:r>
            <a:r>
              <a:rPr lang="en-US" sz="2400" b="1" dirty="0" smtClean="0"/>
              <a:t>AAMA 605.3-92) Also includes exposure to 30% H2SO4 and HNO3 Fumes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400" b="1" dirty="0" smtClean="0"/>
              <a:t>Electrical Resistance - 15,000 </a:t>
            </a:r>
            <a:r>
              <a:rPr lang="en-US" sz="2400" b="1" dirty="0" err="1" smtClean="0"/>
              <a:t>Megohms</a:t>
            </a:r>
            <a:r>
              <a:rPr lang="en-US" sz="2400" b="1" dirty="0" smtClean="0"/>
              <a:t> per cm2</a:t>
            </a:r>
          </a:p>
          <a:p>
            <a:pPr algn="l">
              <a:buClrTx/>
              <a:buSzPct val="106000"/>
            </a:pPr>
            <a:endParaRPr lang="en-US" sz="2000" dirty="0" smtClean="0"/>
          </a:p>
          <a:p>
            <a:pPr algn="l"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algn="l"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106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Stands Up to Water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854696" cy="4876800"/>
          </a:xfrm>
        </p:spPr>
        <p:txBody>
          <a:bodyPr>
            <a:noAutofit/>
          </a:bodyPr>
          <a:lstStyle/>
          <a:p>
            <a:pPr marL="457200" indent="-4572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b="1" dirty="0" smtClean="0"/>
              <a:t>Water Immersion Resistance</a:t>
            </a:r>
            <a:endParaRPr lang="en-US" b="1" dirty="0"/>
          </a:p>
          <a:p>
            <a:pPr marL="914400" lvl="1" indent="-4572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600" b="1" dirty="0" smtClean="0"/>
              <a:t>Immersed in distilled water at 100℉ 3,000 hours (ASTM D-870-92). No loss of gloss, no color change, no cracking or blistering   (ASTM D-714- 87)</a:t>
            </a:r>
          </a:p>
          <a:p>
            <a:pPr marL="457200" indent="-457200" algn="l">
              <a:buClrTx/>
              <a:buSzPct val="106000"/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marL="457200" indent="-4572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b="1" dirty="0" smtClean="0"/>
              <a:t>Water Vapor Permeability</a:t>
            </a:r>
          </a:p>
          <a:p>
            <a:pPr marL="914400" lvl="1" indent="-4572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600" b="1" dirty="0" smtClean="0"/>
              <a:t>0.031 perms @ 24 mils g/hr/m2 (ASTM D-1653 and ASTM E-96)</a:t>
            </a:r>
          </a:p>
          <a:p>
            <a:pPr algn="l"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marL="850900" lvl="1" algn="l"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algn="l"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5725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Factory Capabilities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001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Ship to Any of the 48 Contiguous States Within 24 Hours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Manufacture 200K+ Gallons Per Month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Just-in-Time Manufacturing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Shipped in 1 &amp; 5-Gal. Pails, 55-Gal. Drums or 360-Gal. Totes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74989"/>
            <a:ext cx="2947416" cy="1741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9248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Cooper Black" pitchFamily="18" charset="0"/>
              </a:rPr>
              <a:t>What is EpoxyFlex?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8001000" cy="1905000"/>
          </a:xfrm>
        </p:spPr>
        <p:txBody>
          <a:bodyPr>
            <a:noAutofit/>
          </a:bodyPr>
          <a:lstStyle/>
          <a:p>
            <a:pPr algn="l"/>
            <a:r>
              <a:rPr lang="en-US" sz="2100" b="1" dirty="0" smtClean="0"/>
              <a:t>EpoxyFlex is molecularly  engineered substance which is a protective coating that can be applied to multiple surfaces.  In simpler terms, it is a great coating that can replace paint, go over paint, water proof, protect against the heat and eliminate maintenance!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91000"/>
            <a:ext cx="4248912" cy="1883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9248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oper Black" pitchFamily="18" charset="0"/>
              </a:rPr>
              <a:t>Why EpoxyFlex?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4419600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100" b="1" dirty="0" smtClean="0"/>
              <a:t>EpoxyFlex's maintenance membrane acts as a vapor and thermal barrier, and can be used to enhance, protect, and improve bridged expansion gaps, as a concrete coating in above- and below-grade applications, and as a stucco color coat. </a:t>
            </a:r>
            <a:endParaRPr lang="en-US" sz="2100" b="1" dirty="0"/>
          </a:p>
          <a:p>
            <a:pPr marL="342900" indent="-342900" algn="l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100" b="1" dirty="0" smtClean="0"/>
              <a:t>EpoxyFlex is impenetrable by certain bacteria, moss, molds, algae, rust, chemicals, UV radiation, animal  fats, acids and seawater. </a:t>
            </a:r>
          </a:p>
          <a:p>
            <a:pPr marL="342900" indent="-342900" algn="l"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sz="2100" b="1" dirty="0" smtClean="0"/>
              <a:t>Since EpoxyFlex has superior adhesion properties, it will permanently adhere to almost any surface and is perfect for commercial, industrial, or residential use. </a:t>
            </a: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oper Black" pitchFamily="18" charset="0"/>
              </a:rPr>
              <a:t>EpoxyFlex is Environmentally Friendly!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7854696" cy="4419600"/>
          </a:xfrm>
        </p:spPr>
        <p:txBody>
          <a:bodyPr>
            <a:noAutofit/>
          </a:bodyPr>
          <a:lstStyle/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100" b="1" dirty="0" smtClean="0"/>
              <a:t>EpoxyFlex is a non-toxic, non-carcinogenic, water-based coating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100" b="1" dirty="0" smtClean="0"/>
              <a:t>In manufacturing EpoxyFlex, there are NO significant quantities of   waste. Manufacturing of the product and the application process are non-energy intensive. 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100" b="1" dirty="0" smtClean="0"/>
              <a:t>Implementation of EpoxyFlex's maintenance program reduces weathered, depleted, and discarded materials generally returned to our environment (landfills) as remodeling waste.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100" b="1" dirty="0" smtClean="0"/>
              <a:t>Studies also show that utilizing EpoxyFlex may reduce the polluting effect of Urban Heat Islands</a:t>
            </a:r>
            <a:endParaRPr lang="en-US" sz="2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733800"/>
            <a:ext cx="1518708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oper Black" pitchFamily="18" charset="0"/>
              </a:rPr>
              <a:t>Compliant With: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447799"/>
            <a:ext cx="6248400" cy="3096827"/>
          </a:xfrm>
        </p:spPr>
        <p:txBody>
          <a:bodyPr>
            <a:noAutofit/>
          </a:bodyPr>
          <a:lstStyle/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400" b="1" dirty="0" smtClean="0"/>
              <a:t>Miami-Dade County Standards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400" b="1" dirty="0" smtClean="0"/>
              <a:t>Cool Roof Rating Council 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400" b="1" dirty="0" smtClean="0"/>
              <a:t>Energy Star Standards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400" b="1" dirty="0" smtClean="0"/>
              <a:t>California Title 24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400" b="1" dirty="0" smtClean="0"/>
              <a:t>U.S.G.B.C. Leed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400" b="1" dirty="0" smtClean="0"/>
              <a:t>ASTM Standards</a:t>
            </a:r>
          </a:p>
        </p:txBody>
      </p:sp>
      <p:pic>
        <p:nvPicPr>
          <p:cNvPr id="4" name="Picture 16" descr="http://matchbin-assets.s3.amazonaws.com/public/sites/529/assets/31S1_OP_Radback_He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4876800"/>
            <a:ext cx="173703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ttp://blog.handcraftedhomes-inc.com/files/2011/02/energy_star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658" y="3110274"/>
            <a:ext cx="1573161" cy="143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http://www.flynnconstruction.com/images/logo_le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6658" y="4876800"/>
            <a:ext cx="157316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http://reroofcolorado.com/wp-content/uploads/CRRC_logo_article_tcm38-21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289" y="4876801"/>
            <a:ext cx="16878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www.serv-alliance.com/images/ASTM%20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0105" y="4876800"/>
            <a:ext cx="172064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68" y="3110274"/>
            <a:ext cx="1223092" cy="1434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oper Black" pitchFamily="18" charset="0"/>
              </a:rPr>
              <a:t>Where Can EpoxyFlex Be Applied?</a:t>
            </a:r>
            <a:endParaRPr lang="en-US" sz="3800" dirty="0">
              <a:solidFill>
                <a:schemeClr val="accent3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10600" cy="685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EpoxyFlex may be used wherever a permanent elastomeric coating is desired.  Some examples include, but are not limited to:</a:t>
            </a:r>
            <a:endParaRPr lang="en-US" sz="2000" b="1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5029200" y="2209800"/>
            <a:ext cx="3810000" cy="14478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Uses:</a:t>
            </a:r>
          </a:p>
          <a:p>
            <a:pPr marL="285750" marR="45720" indent="-285750">
              <a:spcBef>
                <a:spcPct val="20000"/>
              </a:spcBef>
              <a:buSzPct val="106000"/>
              <a:buFont typeface="Arial" pitchFamily="34" charset="0"/>
              <a:buChar char="•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Decks</a:t>
            </a:r>
          </a:p>
          <a:p>
            <a:pPr marL="285750" marR="4572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6000"/>
              <a:buFont typeface="Arial" pitchFamily="34" charset="0"/>
              <a:buChar char="•"/>
              <a:tabLst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etal/Aluminum/Tile Roofs</a:t>
            </a:r>
          </a:p>
          <a:p>
            <a:pPr marL="285750" marR="4572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6000"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Concrete/Stucco Exterior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6000"/>
              <a:buFont typeface="Wingdings" pitchFamily="2" charset="2"/>
              <a:buChar char="q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4953000" y="3657600"/>
            <a:ext cx="3200400" cy="25146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Uses:</a:t>
            </a:r>
          </a:p>
          <a:p>
            <a:pPr marL="285750" marR="4572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6000"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Submarines</a:t>
            </a:r>
          </a:p>
          <a:p>
            <a:pPr marL="285750" marR="4572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6000"/>
              <a:buFont typeface="Arial" pitchFamily="34" charset="0"/>
              <a:buChar char="•"/>
              <a:tabLst/>
              <a:defRPr/>
            </a:pPr>
            <a:r>
              <a:rPr lang="en-US" sz="1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Freight Containers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285750" marR="4572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6000"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Airplanes</a:t>
            </a:r>
          </a:p>
          <a:p>
            <a:pPr marL="285750" marR="4572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6000"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RVs</a:t>
            </a:r>
          </a:p>
          <a:p>
            <a:pPr marL="285750" marR="4572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106000"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etc. 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09800"/>
            <a:ext cx="4114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–Related Applications: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Fountains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 Decks and Hulls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 Park Rides (Submerged Equipment)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 Pools and Decks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Struts (Parking Lots/Bridges)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Structures (Water Tanks)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Piers in Salt Water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 l="674" t="16525" r="23387" b="12624"/>
          <a:stretch>
            <a:fillRect/>
          </a:stretch>
        </p:blipFill>
        <p:spPr bwMode="auto">
          <a:xfrm>
            <a:off x="457200" y="4663018"/>
            <a:ext cx="2923806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563" t="844" r="7465" b="468"/>
          <a:stretch>
            <a:fillRect/>
          </a:stretch>
        </p:blipFill>
        <p:spPr bwMode="auto">
          <a:xfrm>
            <a:off x="6400800" y="4770968"/>
            <a:ext cx="2286000" cy="184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 rot="5400000">
            <a:off x="1981200" y="4495800"/>
            <a:ext cx="472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3657600"/>
            <a:ext cx="48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6" t="42676" r="6699" b="31186"/>
          <a:stretch>
            <a:fillRect/>
          </a:stretch>
        </p:blipFill>
        <p:spPr bwMode="auto">
          <a:xfrm>
            <a:off x="7231446" y="1905000"/>
            <a:ext cx="1643613" cy="927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924800" cy="7620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latin typeface="Cooper Black" pitchFamily="18" charset="0"/>
              </a:rPr>
              <a:t>Example of Water Ride</a:t>
            </a:r>
            <a:endParaRPr lang="en-US" sz="50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721223"/>
            <a:ext cx="8001000" cy="990600"/>
          </a:xfrm>
        </p:spPr>
        <p:txBody>
          <a:bodyPr>
            <a:noAutofit/>
          </a:bodyPr>
          <a:lstStyle/>
          <a:p>
            <a:pPr algn="l"/>
            <a:r>
              <a:rPr lang="en-US" sz="2100" b="1" dirty="0" smtClean="0"/>
              <a:t>One </a:t>
            </a:r>
            <a:r>
              <a:rPr lang="en-US" sz="2100" b="1" dirty="0"/>
              <a:t>m</a:t>
            </a:r>
            <a:r>
              <a:rPr lang="en-US" sz="2100" b="1" dirty="0" smtClean="0"/>
              <a:t>ajor theme park in California utilized EpoxyFlex </a:t>
            </a:r>
            <a:r>
              <a:rPr lang="en-US" sz="2100" b="1" dirty="0"/>
              <a:t>to successfully </a:t>
            </a:r>
            <a:r>
              <a:rPr lang="en-US" sz="2100" b="1" dirty="0" smtClean="0"/>
              <a:t>coat </a:t>
            </a:r>
            <a:r>
              <a:rPr lang="en-US" sz="2100" b="1" dirty="0"/>
              <a:t>and protect </a:t>
            </a:r>
            <a:r>
              <a:rPr lang="en-US" sz="2100" b="1" dirty="0" smtClean="0"/>
              <a:t>their submarine </a:t>
            </a:r>
            <a:r>
              <a:rPr lang="en-US" sz="2100" b="1" dirty="0"/>
              <a:t>ride </a:t>
            </a:r>
            <a:r>
              <a:rPr lang="en-US" sz="2100" b="1" dirty="0" smtClean="0"/>
              <a:t>for 15 years</a:t>
            </a:r>
            <a:r>
              <a:rPr lang="en-US" sz="2100" b="1" dirty="0"/>
              <a:t>!</a:t>
            </a:r>
            <a:endParaRPr lang="en-US" sz="21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39795" r="23299" b="11224"/>
          <a:stretch>
            <a:fillRect/>
          </a:stretch>
        </p:blipFill>
        <p:spPr bwMode="auto">
          <a:xfrm>
            <a:off x="741829" y="2743199"/>
            <a:ext cx="7391400" cy="314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nda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343400"/>
            <a:ext cx="1616743" cy="1092200"/>
          </a:xfrm>
          <a:prstGeom prst="rect">
            <a:avLst/>
          </a:prstGeom>
        </p:spPr>
      </p:pic>
      <p:pic>
        <p:nvPicPr>
          <p:cNvPr id="9" name="Picture 8" descr="US_Department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410200"/>
            <a:ext cx="1600200" cy="1447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6858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latin typeface="Cooper Black" pitchFamily="18" charset="0"/>
              </a:rPr>
              <a:t>Who Has Used EpoxyFlex?</a:t>
            </a:r>
            <a:endParaRPr lang="en-US" sz="50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" y="1371600"/>
            <a:ext cx="8915400" cy="4953000"/>
          </a:xfrm>
        </p:spPr>
        <p:txBody>
          <a:bodyPr>
            <a:noAutofit/>
          </a:bodyPr>
          <a:lstStyle/>
          <a:p>
            <a:pPr algn="l">
              <a:buClrTx/>
              <a:buSzPct val="116000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Product has been in use for over 32 years, without a single product failure, and used on thousands of buildings.</a:t>
            </a:r>
          </a:p>
          <a:p>
            <a:pPr algn="l">
              <a:buClrTx/>
              <a:buSzPct val="116000"/>
            </a:pP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ClrTx/>
              <a:buSzPct val="116000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Clientele include, but are not limited to the following: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Theme Parks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Government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Military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Camping World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Coors Light</a:t>
            </a:r>
          </a:p>
          <a:p>
            <a:pPr marL="342900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 Palace, Biloxi MS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Dallas Trucking Depot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Honda Assembly Plant in Ohio</a:t>
            </a:r>
          </a:p>
          <a:p>
            <a:pPr marL="342900" marR="45720" lvl="1" indent="-342900" algn="l">
              <a:buClrTx/>
              <a:buSzPct val="116000"/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 Electric Company</a:t>
            </a:r>
          </a:p>
          <a:p>
            <a:pPr algn="l">
              <a:buClrTx/>
              <a:buSzPct val="116000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SzPct val="46000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SzPct val="46000"/>
            </a:pPr>
            <a:endParaRPr lang="en-US" sz="1900" dirty="0" smtClean="0"/>
          </a:p>
          <a:p>
            <a:pPr algn="l">
              <a:buClrTx/>
              <a:buSzPct val="116000"/>
            </a:pPr>
            <a:endParaRPr lang="en-US" sz="1900" dirty="0" smtClean="0"/>
          </a:p>
        </p:txBody>
      </p:sp>
      <p:pic>
        <p:nvPicPr>
          <p:cNvPr id="8" name="Picture 7" descr="imperial-palace-bilox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999" y="2971800"/>
            <a:ext cx="2777067" cy="3124200"/>
          </a:xfrm>
          <a:prstGeom prst="rect">
            <a:avLst/>
          </a:prstGeom>
        </p:spPr>
      </p:pic>
      <p:pic>
        <p:nvPicPr>
          <p:cNvPr id="11" name="Picture 10" descr="ip_logo_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6096000"/>
            <a:ext cx="3048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Cooper Black" pitchFamily="18" charset="0"/>
              </a:rPr>
              <a:t>Imperial Palace-Pool Deck</a:t>
            </a:r>
            <a:endParaRPr lang="en-US" sz="4800" dirty="0">
              <a:latin typeface="Cooper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4267200" cy="3200400"/>
          </a:xfrm>
        </p:spPr>
        <p:txBody>
          <a:bodyPr>
            <a:noAutofit/>
          </a:bodyPr>
          <a:lstStyle/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Roof and pool deck of Imperial Palace in Biloxi, MS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 by Hurricane Katrina,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EpoxyFlex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repaired roof and deck damage in record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  <a:p>
            <a:pPr marL="342900" indent="-342900" algn="l">
              <a:buClrTx/>
              <a:buSzPct val="106000"/>
              <a:buFont typeface="Arial" pitchFamily="34" charset="0"/>
              <a:buChar char="•"/>
              <a:defRPr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Casino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one of the first to reopen before the end of 2005</a:t>
            </a:r>
          </a:p>
          <a:p>
            <a:pPr algn="l">
              <a:buClrTx/>
              <a:buSzPct val="106000"/>
              <a:defRPr/>
            </a:pPr>
            <a:endParaRPr lang="en-US" sz="2000" dirty="0" smtClean="0"/>
          </a:p>
          <a:p>
            <a:pPr algn="l"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marL="850900" lvl="1" algn="l">
              <a:lnSpc>
                <a:spcPct val="90000"/>
              </a:lnSpc>
              <a:buClrTx/>
              <a:buSzPct val="106000"/>
              <a:buFont typeface="Wingdings" pitchFamily="2" charset="2"/>
              <a:buChar char="q"/>
            </a:pPr>
            <a:endParaRPr lang="en-US" sz="1900" dirty="0" smtClean="0"/>
          </a:p>
          <a:p>
            <a:pPr algn="l">
              <a:buClrTx/>
              <a:buSzPct val="116000"/>
              <a:buFont typeface="Wingdings" pitchFamily="2" charset="2"/>
              <a:buChar char="q"/>
            </a:pPr>
            <a:endParaRPr lang="en-US" sz="1900" dirty="0" smtClean="0"/>
          </a:p>
        </p:txBody>
      </p:sp>
      <p:pic>
        <p:nvPicPr>
          <p:cNvPr id="10" name="Picture 5" descr="Imperial Palace pool top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571" y="1676400"/>
            <a:ext cx="4689229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05340"/>
            <a:ext cx="2999232" cy="1771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84B2F6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1071</TotalTime>
  <Words>896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What is EpoxyFlex?</vt:lpstr>
      <vt:lpstr>Why EpoxyFlex?</vt:lpstr>
      <vt:lpstr>EpoxyFlex is Environmentally Friendly!</vt:lpstr>
      <vt:lpstr>Compliant With:</vt:lpstr>
      <vt:lpstr>Where Can EpoxyFlex Be Applied?</vt:lpstr>
      <vt:lpstr>Example of Water Ride</vt:lpstr>
      <vt:lpstr>Who Has Used EpoxyFlex?</vt:lpstr>
      <vt:lpstr>Imperial Palace-Pool Deck</vt:lpstr>
      <vt:lpstr>Mall Fountain in Texas</vt:lpstr>
      <vt:lpstr>HVAC Protection </vt:lpstr>
      <vt:lpstr>Application Process</vt:lpstr>
      <vt:lpstr>Advantages of EpoxyFlex</vt:lpstr>
      <vt:lpstr>Warranty Features</vt:lpstr>
      <vt:lpstr>Warranty Terms</vt:lpstr>
      <vt:lpstr>Adhesion &amp; Chemical/  Electrical Resistance</vt:lpstr>
      <vt:lpstr>Stands Up to Water</vt:lpstr>
      <vt:lpstr>Factory Capabilities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Nick</cp:lastModifiedBy>
  <cp:revision>79</cp:revision>
  <dcterms:created xsi:type="dcterms:W3CDTF">2011-07-29T19:43:18Z</dcterms:created>
  <dcterms:modified xsi:type="dcterms:W3CDTF">2014-05-07T14:52:35Z</dcterms:modified>
</cp:coreProperties>
</file>